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61" r:id="rId3"/>
    <p:sldId id="265" r:id="rId4"/>
    <p:sldId id="262" r:id="rId5"/>
    <p:sldId id="266" r:id="rId6"/>
    <p:sldId id="267" r:id="rId7"/>
    <p:sldId id="268" r:id="rId8"/>
    <p:sldId id="270" r:id="rId9"/>
    <p:sldId id="271" r:id="rId10"/>
    <p:sldId id="272" r:id="rId11"/>
    <p:sldId id="273" r:id="rId12"/>
    <p:sldId id="275" r:id="rId13"/>
    <p:sldId id="274" r:id="rId14"/>
    <p:sldId id="276" r:id="rId15"/>
    <p:sldId id="278" r:id="rId16"/>
    <p:sldId id="277" r:id="rId17"/>
    <p:sldId id="282" r:id="rId18"/>
    <p:sldId id="279" r:id="rId19"/>
    <p:sldId id="280" r:id="rId20"/>
    <p:sldId id="281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3" d="100"/>
          <a:sy n="103" d="100"/>
        </p:scale>
        <p:origin x="-1064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9962B-DCD0-40B6-97CC-1A989D2A02E0}" type="datetimeFigureOut">
              <a:rPr lang="en-US" smtClean="0"/>
              <a:t>4/4/16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585A5-D325-40DA-89C4-392481D7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18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4948-C706-4E87-AF7A-9F796D0F72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11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4948-C706-4E87-AF7A-9F796D0F72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34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4948-C706-4E87-AF7A-9F796D0F72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34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4948-C706-4E87-AF7A-9F796D0F72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34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4948-C706-4E87-AF7A-9F796D0F72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34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4948-C706-4E87-AF7A-9F796D0F72D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34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4948-C706-4E87-AF7A-9F796D0F72D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340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4948-C706-4E87-AF7A-9F796D0F72D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340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4948-C706-4E87-AF7A-9F796D0F72D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340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4948-C706-4E87-AF7A-9F796D0F72D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340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4948-C706-4E87-AF7A-9F796D0F72D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34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4948-C706-4E87-AF7A-9F796D0F72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340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4948-C706-4E87-AF7A-9F796D0F72D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340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4948-C706-4E87-AF7A-9F796D0F72D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34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4948-C706-4E87-AF7A-9F796D0F72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34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4948-C706-4E87-AF7A-9F796D0F72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34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4948-C706-4E87-AF7A-9F796D0F72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34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4948-C706-4E87-AF7A-9F796D0F72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34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4948-C706-4E87-AF7A-9F796D0F72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34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4948-C706-4E87-AF7A-9F796D0F72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34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4948-C706-4E87-AF7A-9F796D0F72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34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879E-BB6A-407A-B7FA-257C48A439B3}" type="datetimeFigureOut">
              <a:rPr lang="en-US" smtClean="0"/>
              <a:t>4/4/16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9277-E0D5-4321-8F64-E68679AFE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64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879E-BB6A-407A-B7FA-257C48A439B3}" type="datetimeFigureOut">
              <a:rPr lang="en-US" smtClean="0"/>
              <a:t>4/4/16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9277-E0D5-4321-8F64-E68679AFE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56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879E-BB6A-407A-B7FA-257C48A439B3}" type="datetimeFigureOut">
              <a:rPr lang="en-US" smtClean="0"/>
              <a:t>4/4/16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9277-E0D5-4321-8F64-E68679AFE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5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879E-BB6A-407A-B7FA-257C48A439B3}" type="datetimeFigureOut">
              <a:rPr lang="en-US" smtClean="0"/>
              <a:t>4/4/16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9277-E0D5-4321-8F64-E68679AFE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6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879E-BB6A-407A-B7FA-257C48A439B3}" type="datetimeFigureOut">
              <a:rPr lang="en-US" smtClean="0"/>
              <a:t>4/4/16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9277-E0D5-4321-8F64-E68679AFE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0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879E-BB6A-407A-B7FA-257C48A439B3}" type="datetimeFigureOut">
              <a:rPr lang="en-US" smtClean="0"/>
              <a:t>4/4/16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9277-E0D5-4321-8F64-E68679AFE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879E-BB6A-407A-B7FA-257C48A439B3}" type="datetimeFigureOut">
              <a:rPr lang="en-US" smtClean="0"/>
              <a:t>4/4/16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9277-E0D5-4321-8F64-E68679AFE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80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879E-BB6A-407A-B7FA-257C48A439B3}" type="datetimeFigureOut">
              <a:rPr lang="en-US" smtClean="0"/>
              <a:t>4/4/16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9277-E0D5-4321-8F64-E68679AFE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55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879E-BB6A-407A-B7FA-257C48A439B3}" type="datetimeFigureOut">
              <a:rPr lang="en-US" smtClean="0"/>
              <a:t>4/4/16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9277-E0D5-4321-8F64-E68679AFE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5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879E-BB6A-407A-B7FA-257C48A439B3}" type="datetimeFigureOut">
              <a:rPr lang="en-US" smtClean="0"/>
              <a:t>4/4/16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9277-E0D5-4321-8F64-E68679AFE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6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879E-BB6A-407A-B7FA-257C48A439B3}" type="datetimeFigureOut">
              <a:rPr lang="en-US" smtClean="0"/>
              <a:t>4/4/16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9277-E0D5-4321-8F64-E68679AFE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4879E-BB6A-407A-B7FA-257C48A439B3}" type="datetimeFigureOut">
              <a:rPr lang="en-US" smtClean="0"/>
              <a:t>4/4/16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19277-E0D5-4321-8F64-E68679AFE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9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5193"/>
            <a:ext cx="7772400" cy="1783744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Activity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#12: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Urinary and Reproductive Systems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0480" y="2347659"/>
            <a:ext cx="7943045" cy="366557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27 &amp; 28 –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McKinley et al., Human Anatomy, 4e.</a:t>
            </a:r>
          </a:p>
          <a:p>
            <a:pPr algn="l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Objectives: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structures in the urinary system on models and cadavers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Histology: Identify structures involved in filtration on a slide or photo of a renal corpuscle.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gross anatomy structures of the female reproductive tract.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gross anatomy structures of the male reproductive tract.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A818-99D9-452B-86C9-46DB9C1A8FDC}" type="slidenum"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401" y="6413699"/>
            <a:ext cx="7250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Compilation: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Lisa Radmall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461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4836" y="236339"/>
            <a:ext cx="8116105" cy="59678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Urinary System: Renal Histology</a:t>
            </a:r>
            <a:endParaRPr lang="en-US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45147" y="4438877"/>
            <a:ext cx="353518" cy="10868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0922-8E9F-4FD1-877C-09EAF4F86EA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Kidney-Cortex 4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72" y="777241"/>
            <a:ext cx="7555657" cy="566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06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4836" y="236339"/>
            <a:ext cx="8116105" cy="59678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Urinary System: Urinary Bladder</a:t>
            </a:r>
            <a:endParaRPr lang="en-US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0922-8E9F-4FD1-877C-09EAF4F86EA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mck25731_2710L bladd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1101792"/>
            <a:ext cx="9186968" cy="50404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198" y="6350363"/>
            <a:ext cx="108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Fig. 27.10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31539" y="4795978"/>
            <a:ext cx="530176" cy="18150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31539" y="2157573"/>
            <a:ext cx="448312" cy="19829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1323" y="3801782"/>
            <a:ext cx="530176" cy="18150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06879" y="3637052"/>
            <a:ext cx="1126445" cy="16130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48313" y="4381244"/>
            <a:ext cx="981930" cy="35308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35982" y="5120983"/>
            <a:ext cx="1573755" cy="32842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921395" y="4590837"/>
            <a:ext cx="1031249" cy="32842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23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4836" y="236339"/>
            <a:ext cx="8116105" cy="59678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Urinary System: </a:t>
            </a:r>
            <a:r>
              <a:rPr lang="en-US" sz="2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</a:t>
            </a:r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ale Urethra</a:t>
            </a:r>
            <a:endParaRPr lang="en-US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0922-8E9F-4FD1-877C-09EAF4F86EA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198" y="6350363"/>
            <a:ext cx="108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Fig. 27.11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2" name="Picture 1" descr="mck25731_2711L male urethr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777240"/>
            <a:ext cx="3172195" cy="59393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57636" y="3845718"/>
            <a:ext cx="11452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(about 15 cm in length)</a:t>
            </a:r>
            <a:endParaRPr lang="en-US" sz="800" dirty="0"/>
          </a:p>
        </p:txBody>
      </p:sp>
      <p:sp>
        <p:nvSpPr>
          <p:cNvPr id="3" name="Rectangle 2"/>
          <p:cNvSpPr/>
          <p:nvPr/>
        </p:nvSpPr>
        <p:spPr>
          <a:xfrm>
            <a:off x="2722580" y="2591023"/>
            <a:ext cx="299265" cy="379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64187" y="1481627"/>
            <a:ext cx="240871" cy="1167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081124" y="6398745"/>
            <a:ext cx="641143" cy="20616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168727" y="4475425"/>
            <a:ext cx="604155" cy="23425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173171" y="2679844"/>
            <a:ext cx="604155" cy="23425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173171" y="2297646"/>
            <a:ext cx="604155" cy="23425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90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4836" y="236339"/>
            <a:ext cx="8116105" cy="59678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Urinary System: Female Urethra</a:t>
            </a:r>
            <a:endParaRPr lang="en-US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0922-8E9F-4FD1-877C-09EAF4F86EA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198" y="6350363"/>
            <a:ext cx="108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Fig. 27.11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3" name="Picture 2" descr="mck25731_2711L female urethr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88" y="777239"/>
            <a:ext cx="5965625" cy="55724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77265" y="3342110"/>
            <a:ext cx="1795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(about 4 cm in length)</a:t>
            </a:r>
            <a:endParaRPr lang="en-US" sz="1400" dirty="0"/>
          </a:p>
        </p:txBody>
      </p:sp>
      <p:sp>
        <p:nvSpPr>
          <p:cNvPr id="7" name="Rounded Rectangle 6"/>
          <p:cNvSpPr/>
          <p:nvPr/>
        </p:nvSpPr>
        <p:spPr>
          <a:xfrm>
            <a:off x="3883848" y="5276807"/>
            <a:ext cx="1085014" cy="36987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016883" y="3402801"/>
            <a:ext cx="616485" cy="20959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77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4836" y="236339"/>
            <a:ext cx="8116105" cy="59678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Urinary System: Urine Flow</a:t>
            </a:r>
            <a:endParaRPr lang="en-US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0922-8E9F-4FD1-877C-09EAF4F86EA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70201" y="887379"/>
            <a:ext cx="1409578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Glomerular Capsule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>
            <a:stCxn id="3" idx="3"/>
            <a:endCxn id="8" idx="1"/>
          </p:cNvCxnSpPr>
          <p:nvPr/>
        </p:nvCxnSpPr>
        <p:spPr>
          <a:xfrm>
            <a:off x="3979779" y="1344579"/>
            <a:ext cx="644970" cy="24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624749" y="887380"/>
            <a:ext cx="1409578" cy="914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Proximal Convoluted Tubule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8" idx="3"/>
            <a:endCxn id="10" idx="0"/>
          </p:cNvCxnSpPr>
          <p:nvPr/>
        </p:nvCxnSpPr>
        <p:spPr>
          <a:xfrm>
            <a:off x="6034327" y="1344824"/>
            <a:ext cx="1351976" cy="1018932"/>
          </a:xfrm>
          <a:prstGeom prst="curved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681514" y="2363756"/>
            <a:ext cx="1409578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Nephron Loop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7741" y="2363756"/>
            <a:ext cx="1409578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Distal Convoluted Tubule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0" idx="1"/>
            <a:endCxn id="11" idx="3"/>
          </p:cNvCxnSpPr>
          <p:nvPr/>
        </p:nvCxnSpPr>
        <p:spPr>
          <a:xfrm flipH="1">
            <a:off x="6037319" y="2820956"/>
            <a:ext cx="644195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583712" y="2359966"/>
            <a:ext cx="1409578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Collecting Duct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>
            <a:stCxn id="11" idx="1"/>
            <a:endCxn id="21" idx="3"/>
          </p:cNvCxnSpPr>
          <p:nvPr/>
        </p:nvCxnSpPr>
        <p:spPr>
          <a:xfrm flipH="1" flipV="1">
            <a:off x="3993290" y="2817166"/>
            <a:ext cx="634451" cy="3790"/>
          </a:xfrm>
          <a:prstGeom prst="straightConnector1">
            <a:avLst/>
          </a:prstGeom>
          <a:ln w="38100">
            <a:solidFill>
              <a:srgbClr val="0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20204" y="3836344"/>
            <a:ext cx="1409578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Renal Papilla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91256" y="3840135"/>
            <a:ext cx="1409578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Minor Calyx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18001" y="3840135"/>
            <a:ext cx="1409578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Major Calyx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85281" y="3840134"/>
            <a:ext cx="1409578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Renal Pelvis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8"/>
          <p:cNvCxnSpPr>
            <a:stCxn id="21" idx="1"/>
            <a:endCxn id="24" idx="0"/>
          </p:cNvCxnSpPr>
          <p:nvPr/>
        </p:nvCxnSpPr>
        <p:spPr>
          <a:xfrm rot="10800000" flipV="1">
            <a:off x="1224994" y="2817166"/>
            <a:ext cx="1358719" cy="1019178"/>
          </a:xfrm>
          <a:prstGeom prst="curved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8"/>
          <p:cNvCxnSpPr>
            <a:stCxn id="31" idx="2"/>
            <a:endCxn id="38" idx="3"/>
          </p:cNvCxnSpPr>
          <p:nvPr/>
        </p:nvCxnSpPr>
        <p:spPr>
          <a:xfrm rot="5400000">
            <a:off x="6201134" y="4580984"/>
            <a:ext cx="1015387" cy="1362486"/>
          </a:xfrm>
          <a:prstGeom prst="curved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618006" y="5312721"/>
            <a:ext cx="1409578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Ureters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577749" y="5312721"/>
            <a:ext cx="1409578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Urinary Bladder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10468" y="5312721"/>
            <a:ext cx="1409578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Urethra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>
            <a:stCxn id="38" idx="1"/>
            <a:endCxn id="39" idx="3"/>
          </p:cNvCxnSpPr>
          <p:nvPr/>
        </p:nvCxnSpPr>
        <p:spPr>
          <a:xfrm flipH="1">
            <a:off x="3987327" y="5769921"/>
            <a:ext cx="639823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9" idx="1"/>
            <a:endCxn id="40" idx="3"/>
          </p:cNvCxnSpPr>
          <p:nvPr/>
        </p:nvCxnSpPr>
        <p:spPr>
          <a:xfrm flipH="1">
            <a:off x="1920046" y="5769921"/>
            <a:ext cx="639415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4" idx="3"/>
            <a:endCxn id="29" idx="1"/>
          </p:cNvCxnSpPr>
          <p:nvPr/>
        </p:nvCxnSpPr>
        <p:spPr>
          <a:xfrm>
            <a:off x="1929782" y="4293544"/>
            <a:ext cx="63404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9" idx="3"/>
            <a:endCxn id="30" idx="1"/>
          </p:cNvCxnSpPr>
          <p:nvPr/>
        </p:nvCxnSpPr>
        <p:spPr>
          <a:xfrm>
            <a:off x="4000834" y="4297335"/>
            <a:ext cx="63545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30" idx="3"/>
            <a:endCxn id="31" idx="1"/>
          </p:cNvCxnSpPr>
          <p:nvPr/>
        </p:nvCxnSpPr>
        <p:spPr>
          <a:xfrm flipV="1">
            <a:off x="6027579" y="4297334"/>
            <a:ext cx="63941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559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4836" y="236339"/>
            <a:ext cx="8116105" cy="59678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Female Reproductive System: External Structures</a:t>
            </a:r>
            <a:endParaRPr lang="en-US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0922-8E9F-4FD1-877C-09EAF4F86EA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198" y="6350363"/>
            <a:ext cx="972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Fig. 28.2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3" name="Picture 2" descr="mck25731_2809L FemaleEx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529" y="777240"/>
            <a:ext cx="6254942" cy="564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85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4836" y="236339"/>
            <a:ext cx="8116105" cy="59678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Female Reproductive System: Overview</a:t>
            </a:r>
            <a:endParaRPr lang="en-US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0922-8E9F-4FD1-877C-09EAF4F86EA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mck25731_2802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777239"/>
            <a:ext cx="8443827" cy="57115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198" y="6350363"/>
            <a:ext cx="972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Fig. 28.2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422467" y="1812363"/>
            <a:ext cx="406881" cy="18493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32901" y="2589090"/>
            <a:ext cx="456198" cy="17260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422467" y="4179526"/>
            <a:ext cx="468529" cy="184935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414581" y="3427459"/>
            <a:ext cx="981932" cy="20171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35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ck25731_2807L cro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24" y="777239"/>
            <a:ext cx="8486952" cy="572806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4836" y="236339"/>
            <a:ext cx="8116105" cy="59678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Female Reproductive System: Uterus and Ovaries</a:t>
            </a:r>
            <a:endParaRPr lang="en-US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0922-8E9F-4FD1-877C-09EAF4F86EA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198" y="6350363"/>
            <a:ext cx="972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Fig. 28.7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90996" y="1183583"/>
            <a:ext cx="850748" cy="1195912"/>
          </a:xfrm>
          <a:prstGeom prst="roundRect">
            <a:avLst>
              <a:gd name="adj" fmla="val 9421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08241" y="2909641"/>
            <a:ext cx="419209" cy="16472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896178" y="1726058"/>
            <a:ext cx="530175" cy="31267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95911" y="3217866"/>
            <a:ext cx="863077" cy="17705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08242" y="3945276"/>
            <a:ext cx="505516" cy="1524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082975" y="4438436"/>
            <a:ext cx="402437" cy="16472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022068" y="5622019"/>
            <a:ext cx="431538" cy="16472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513218" y="3501432"/>
            <a:ext cx="538064" cy="34521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95912" y="3674039"/>
            <a:ext cx="900066" cy="17705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20572" y="4130210"/>
            <a:ext cx="1195978" cy="184935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033102" y="1726057"/>
            <a:ext cx="517845" cy="308225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83583" y="776725"/>
            <a:ext cx="1639848" cy="530148"/>
          </a:xfrm>
          <a:prstGeom prst="roundRect">
            <a:avLst>
              <a:gd name="adj" fmla="val 5039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83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4836" y="236339"/>
            <a:ext cx="8116105" cy="59678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Female Reproductive System: Mammary Glands</a:t>
            </a:r>
            <a:endParaRPr lang="en-US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0922-8E9F-4FD1-877C-09EAF4F86EA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mck25731_2810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1439227"/>
            <a:ext cx="8500824" cy="39782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198" y="6350363"/>
            <a:ext cx="108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Fig. 28.10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61982" y="2909640"/>
            <a:ext cx="924726" cy="16472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654028" y="4142540"/>
            <a:ext cx="427097" cy="16027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666358" y="3834315"/>
            <a:ext cx="414767" cy="17705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561982" y="2145244"/>
            <a:ext cx="850748" cy="1524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08241" y="4574055"/>
            <a:ext cx="472971" cy="13219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20572" y="2268533"/>
            <a:ext cx="727451" cy="308225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93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4836" y="236339"/>
            <a:ext cx="8116105" cy="59678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Male Reproductive System: Overview</a:t>
            </a:r>
            <a:endParaRPr lang="en-US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0922-8E9F-4FD1-877C-09EAF4F86EA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mck25731_2811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777239"/>
            <a:ext cx="8432905" cy="56442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2198" y="6350363"/>
            <a:ext cx="108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Fig. 28.11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38973" y="5104201"/>
            <a:ext cx="414767" cy="16472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838974" y="5831612"/>
            <a:ext cx="562722" cy="16472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851303" y="4697345"/>
            <a:ext cx="661360" cy="17705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19564" y="2971286"/>
            <a:ext cx="981932" cy="1524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278955" y="3489104"/>
            <a:ext cx="846305" cy="17705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278954" y="3291840"/>
            <a:ext cx="981932" cy="16472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278954" y="3082247"/>
            <a:ext cx="981932" cy="1524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278954" y="3772670"/>
            <a:ext cx="1142218" cy="184935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02792" y="4031579"/>
            <a:ext cx="517846" cy="16472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7278954" y="2860325"/>
            <a:ext cx="1549097" cy="16472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96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rinary-Par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85" y="1271856"/>
            <a:ext cx="8478631" cy="532458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4836" y="236339"/>
            <a:ext cx="8116105" cy="59678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Urinary System: Organs</a:t>
            </a:r>
            <a:endParaRPr lang="en-US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0922-8E9F-4FD1-877C-09EAF4F86EA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8933" y="935795"/>
            <a:ext cx="713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Male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181543" y="927772"/>
            <a:ext cx="944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Female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37059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4836" y="236339"/>
            <a:ext cx="8116105" cy="59678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Male Reproductive System: Penis</a:t>
            </a:r>
            <a:endParaRPr lang="en-US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0922-8E9F-4FD1-877C-09EAF4F86EA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mck25731_2815L peni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456" y="685800"/>
            <a:ext cx="4233089" cy="60324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198" y="6350363"/>
            <a:ext cx="108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Fig. 28.15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06205" y="3526091"/>
            <a:ext cx="316130" cy="1524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972008" y="6312443"/>
            <a:ext cx="390108" cy="14794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145920" y="3945276"/>
            <a:ext cx="673690" cy="27123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976452" y="5614142"/>
            <a:ext cx="673690" cy="27123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988782" y="5917915"/>
            <a:ext cx="447312" cy="26335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33104" y="5424755"/>
            <a:ext cx="6078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595959"/>
                </a:solidFill>
              </a:rPr>
              <a:t>Body of</a:t>
            </a:r>
            <a:endParaRPr lang="en-US" sz="1050" dirty="0">
              <a:solidFill>
                <a:srgbClr val="595959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94750" y="5478523"/>
            <a:ext cx="781214" cy="18048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21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ck25731_2812L inguin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" y="777239"/>
            <a:ext cx="8016240" cy="576094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4836" y="236339"/>
            <a:ext cx="8116105" cy="59678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Male Reproductive System: Inguinal Canal</a:t>
            </a:r>
            <a:endParaRPr lang="en-US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0922-8E9F-4FD1-877C-09EAF4F86EA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198" y="6350363"/>
            <a:ext cx="108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Fig. 28.12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042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4836" y="236339"/>
            <a:ext cx="8116105" cy="59678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Urinary System: Kidney – Gross Anatomy</a:t>
            </a:r>
            <a:endParaRPr lang="en-US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0922-8E9F-4FD1-877C-09EAF4F86EA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Urinary-kidney-gross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75" y="777240"/>
            <a:ext cx="7531650" cy="5654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198" y="6350363"/>
            <a:ext cx="108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Fig. 27.03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506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4836" y="236339"/>
            <a:ext cx="8116105" cy="59678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Urinary System: Kidney – Blood Flow</a:t>
            </a:r>
            <a:endParaRPr lang="en-US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0922-8E9F-4FD1-877C-09EAF4F86EA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Kidney-blood fl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777240"/>
            <a:ext cx="8657656" cy="5573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2198" y="6350363"/>
            <a:ext cx="108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Fig. 27.04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959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4836" y="236339"/>
            <a:ext cx="8116105" cy="59678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Urinary System: Kidney – Nephron</a:t>
            </a:r>
            <a:endParaRPr lang="en-US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0922-8E9F-4FD1-877C-09EAF4F86EA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Urinary-nephr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74" y="777240"/>
            <a:ext cx="7215053" cy="5938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198" y="6350363"/>
            <a:ext cx="108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Fig. </a:t>
            </a:r>
            <a:r>
              <a:rPr lang="en-US" dirty="0" smtClean="0">
                <a:solidFill>
                  <a:schemeClr val="accent6"/>
                </a:solidFill>
              </a:rPr>
              <a:t>27.05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211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4836" y="236339"/>
            <a:ext cx="8116105" cy="59678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Urinary System: Kidney – Renal Corpuscle</a:t>
            </a:r>
            <a:endParaRPr lang="en-US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0922-8E9F-4FD1-877C-09EAF4F86EA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198" y="6350363"/>
            <a:ext cx="108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Fig. 27.07</a:t>
            </a:r>
            <a:endParaRPr lang="en-US" dirty="0">
              <a:solidFill>
                <a:schemeClr val="accent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5760" y="777239"/>
            <a:ext cx="8419812" cy="5356289"/>
            <a:chOff x="365760" y="777239"/>
            <a:chExt cx="8419812" cy="5356289"/>
          </a:xfrm>
        </p:grpSpPr>
        <p:pic>
          <p:nvPicPr>
            <p:cNvPr id="3" name="Picture 2" descr="mck25731_2707L corpuscle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" y="777239"/>
              <a:ext cx="8419812" cy="5263799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6769212" y="4046056"/>
              <a:ext cx="1715216" cy="2087472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7360820" y="3846643"/>
            <a:ext cx="1011034" cy="24658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504777" y="4882280"/>
            <a:ext cx="1709381" cy="25103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32901" y="4734332"/>
            <a:ext cx="1484004" cy="24315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20572" y="1738387"/>
            <a:ext cx="1496333" cy="243155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8334864" y="2852449"/>
            <a:ext cx="485301" cy="24212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86840" y="1676743"/>
            <a:ext cx="1236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Parietal layer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66625" y="1151048"/>
            <a:ext cx="1274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Visceral layer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66625" y="1409955"/>
            <a:ext cx="1432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Capsular space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18" name="Straight Connector 17"/>
          <p:cNvCxnSpPr>
            <a:stCxn id="15" idx="1"/>
          </p:cNvCxnSpPr>
          <p:nvPr/>
        </p:nvCxnSpPr>
        <p:spPr>
          <a:xfrm flipH="1">
            <a:off x="6201830" y="1304937"/>
            <a:ext cx="1064795" cy="643043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6" idx="1"/>
          </p:cNvCxnSpPr>
          <p:nvPr/>
        </p:nvCxnSpPr>
        <p:spPr>
          <a:xfrm flipH="1">
            <a:off x="6633369" y="1563844"/>
            <a:ext cx="633256" cy="408794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5" idx="1"/>
          </p:cNvCxnSpPr>
          <p:nvPr/>
        </p:nvCxnSpPr>
        <p:spPr>
          <a:xfrm flipH="1">
            <a:off x="6904622" y="1830632"/>
            <a:ext cx="382218" cy="24063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7278955" y="1200364"/>
            <a:ext cx="1484004" cy="77227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25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4836" y="236339"/>
            <a:ext cx="8116105" cy="59678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Urinary System: Renal Histology</a:t>
            </a:r>
            <a:endParaRPr lang="en-US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mck25731_2708L nephr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777240"/>
            <a:ext cx="8419812" cy="50836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45147" y="4438877"/>
            <a:ext cx="353518" cy="10868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ck25731_2708L renal his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602" y="3837400"/>
            <a:ext cx="4410943" cy="2832834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0922-8E9F-4FD1-877C-09EAF4F86EA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2198" y="6350363"/>
            <a:ext cx="108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Fig. 27.08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14" name="Curved Connector 13"/>
          <p:cNvCxnSpPr/>
          <p:nvPr/>
        </p:nvCxnSpPr>
        <p:spPr>
          <a:xfrm>
            <a:off x="2310490" y="4660941"/>
            <a:ext cx="1932164" cy="391789"/>
          </a:xfrm>
          <a:prstGeom prst="bentConnector3">
            <a:avLst>
              <a:gd name="adj1" fmla="val -350"/>
            </a:avLst>
          </a:prstGeom>
          <a:ln w="47625" cap="flat">
            <a:miter lim="800000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364397" y="2607425"/>
            <a:ext cx="891768" cy="3917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urved Connector 13"/>
          <p:cNvCxnSpPr/>
          <p:nvPr/>
        </p:nvCxnSpPr>
        <p:spPr>
          <a:xfrm>
            <a:off x="3395193" y="2611215"/>
            <a:ext cx="860973" cy="293429"/>
          </a:xfrm>
          <a:prstGeom prst="bentConnector3">
            <a:avLst>
              <a:gd name="adj1" fmla="val -219"/>
            </a:avLst>
          </a:prstGeom>
          <a:ln w="47625" cap="flat">
            <a:miter lim="800000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385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4836" y="236339"/>
            <a:ext cx="8116105" cy="59678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Urinary System: Renal Histology</a:t>
            </a:r>
            <a:endParaRPr lang="en-US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45147" y="4438877"/>
            <a:ext cx="353518" cy="10868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0922-8E9F-4FD1-877C-09EAF4F86EA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Urinary-renal cortex his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777239"/>
            <a:ext cx="8419812" cy="569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50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4836" y="236339"/>
            <a:ext cx="8116105" cy="59678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Urinary System: Renal Histology</a:t>
            </a:r>
            <a:endParaRPr lang="en-US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45147" y="4438877"/>
            <a:ext cx="353518" cy="10868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0922-8E9F-4FD1-877C-09EAF4F86EA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Kidney-renal cortex hist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777240"/>
            <a:ext cx="8444380" cy="567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58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6123</TotalTime>
  <Words>318</Words>
  <Application>Microsoft Macintosh PowerPoint</Application>
  <PresentationFormat>On-screen Show (4:3)</PresentationFormat>
  <Paragraphs>105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Activity #12: Urinary and Reproductive Systems</vt:lpstr>
      <vt:lpstr>Urinary System: Organs</vt:lpstr>
      <vt:lpstr>Urinary System: Kidney – Gross Anatomy</vt:lpstr>
      <vt:lpstr>Urinary System: Kidney – Blood Flow</vt:lpstr>
      <vt:lpstr>Urinary System: Kidney – Nephron</vt:lpstr>
      <vt:lpstr>Urinary System: Kidney – Renal Corpuscle</vt:lpstr>
      <vt:lpstr>Urinary System: Renal Histology</vt:lpstr>
      <vt:lpstr>Urinary System: Renal Histology</vt:lpstr>
      <vt:lpstr>Urinary System: Renal Histology</vt:lpstr>
      <vt:lpstr>Urinary System: Renal Histology</vt:lpstr>
      <vt:lpstr>Urinary System: Urinary Bladder</vt:lpstr>
      <vt:lpstr>Urinary System: Male Urethra</vt:lpstr>
      <vt:lpstr>Urinary System: Female Urethra</vt:lpstr>
      <vt:lpstr>Urinary System: Urine Flow</vt:lpstr>
      <vt:lpstr>Female Reproductive System: External Structures</vt:lpstr>
      <vt:lpstr>Female Reproductive System: Overview</vt:lpstr>
      <vt:lpstr>Female Reproductive System: Uterus and Ovaries</vt:lpstr>
      <vt:lpstr>Female Reproductive System: Mammary Glands</vt:lpstr>
      <vt:lpstr>Male Reproductive System: Overview</vt:lpstr>
      <vt:lpstr>Male Reproductive System: Penis</vt:lpstr>
      <vt:lpstr>Male Reproductive System: Inguinal Canal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#: Activity Title</dc:title>
  <dc:creator>Mohammad Reza N.T</dc:creator>
  <cp:lastModifiedBy>Lisa</cp:lastModifiedBy>
  <cp:revision>54</cp:revision>
  <dcterms:created xsi:type="dcterms:W3CDTF">2015-12-11T14:12:27Z</dcterms:created>
  <dcterms:modified xsi:type="dcterms:W3CDTF">2016-04-05T01:26:24Z</dcterms:modified>
</cp:coreProperties>
</file>