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9" r:id="rId3"/>
    <p:sldId id="266" r:id="rId4"/>
    <p:sldId id="262" r:id="rId5"/>
    <p:sldId id="277" r:id="rId6"/>
    <p:sldId id="264" r:id="rId7"/>
    <p:sldId id="276" r:id="rId8"/>
    <p:sldId id="288" r:id="rId9"/>
    <p:sldId id="285" r:id="rId10"/>
    <p:sldId id="269" r:id="rId11"/>
    <p:sldId id="286" r:id="rId12"/>
    <p:sldId id="283" r:id="rId13"/>
    <p:sldId id="270" r:id="rId14"/>
    <p:sldId id="273" r:id="rId15"/>
    <p:sldId id="278" r:id="rId16"/>
    <p:sldId id="281" r:id="rId17"/>
    <p:sldId id="268" r:id="rId18"/>
    <p:sldId id="284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515" autoAdjust="0"/>
  </p:normalViewPr>
  <p:slideViewPr>
    <p:cSldViewPr snapToGrid="0">
      <p:cViewPr>
        <p:scale>
          <a:sx n="103" d="100"/>
          <a:sy n="103" d="100"/>
        </p:scale>
        <p:origin x="-1104" y="-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9962B-DCD0-40B6-97CC-1A989D2A02E0}" type="datetimeFigureOut">
              <a:rPr lang="en-US" smtClean="0"/>
              <a:t>3/27/16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585A5-D325-40DA-89C4-392481D7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18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1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Optional slide</a:t>
            </a:r>
            <a:r>
              <a:rPr lang="en-US" baseline="0" dirty="0" smtClean="0"/>
              <a:t> including myocardium and endocardium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51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Optional slide not</a:t>
            </a:r>
            <a:r>
              <a:rPr lang="en-US" baseline="0" dirty="0" smtClean="0"/>
              <a:t> including </a:t>
            </a:r>
            <a:r>
              <a:rPr lang="en-US" baseline="0" dirty="0" err="1" smtClean="0"/>
              <a:t>endocarduim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myocarduim</a:t>
            </a:r>
            <a:r>
              <a:rPr lang="en-US" baseline="0" dirty="0" smtClean="0"/>
              <a:t> with more info on pericardium layers.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51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51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51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51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51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51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51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51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5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51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www.pathologystudent.com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/?p=4776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51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51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51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51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51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51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5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79E-BB6A-407A-B7FA-257C48A439B3}" type="datetimeFigureOut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9277-E0D5-4321-8F64-E68679AF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79E-BB6A-407A-B7FA-257C48A439B3}" type="datetimeFigureOut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9277-E0D5-4321-8F64-E68679AF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5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79E-BB6A-407A-B7FA-257C48A439B3}" type="datetimeFigureOut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9277-E0D5-4321-8F64-E68679AF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5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79E-BB6A-407A-B7FA-257C48A439B3}" type="datetimeFigureOut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9277-E0D5-4321-8F64-E68679AF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6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79E-BB6A-407A-B7FA-257C48A439B3}" type="datetimeFigureOut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9277-E0D5-4321-8F64-E68679AF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0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79E-BB6A-407A-B7FA-257C48A439B3}" type="datetimeFigureOut">
              <a:rPr lang="en-US" smtClean="0"/>
              <a:t>3/27/16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9277-E0D5-4321-8F64-E68679AF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79E-BB6A-407A-B7FA-257C48A439B3}" type="datetimeFigureOut">
              <a:rPr lang="en-US" smtClean="0"/>
              <a:t>3/27/16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9277-E0D5-4321-8F64-E68679AF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8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79E-BB6A-407A-B7FA-257C48A439B3}" type="datetimeFigureOut">
              <a:rPr lang="en-US" smtClean="0"/>
              <a:t>3/27/16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9277-E0D5-4321-8F64-E68679AF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5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79E-BB6A-407A-B7FA-257C48A439B3}" type="datetimeFigureOut">
              <a:rPr lang="en-US" smtClean="0"/>
              <a:t>3/27/16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9277-E0D5-4321-8F64-E68679AF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79E-BB6A-407A-B7FA-257C48A439B3}" type="datetimeFigureOut">
              <a:rPr lang="en-US" smtClean="0"/>
              <a:t>3/27/16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9277-E0D5-4321-8F64-E68679AF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6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79E-BB6A-407A-B7FA-257C48A439B3}" type="datetimeFigureOut">
              <a:rPr lang="en-US" smtClean="0"/>
              <a:t>3/27/16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9277-E0D5-4321-8F64-E68679AF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4879E-BB6A-407A-B7FA-257C48A439B3}" type="datetimeFigureOut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19277-E0D5-4321-8F64-E68679AF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9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pathologystudent.com/?p=477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5193"/>
            <a:ext cx="7772400" cy="178374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Activity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#9: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Blood and Heart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480" y="2347659"/>
            <a:ext cx="7943045" cy="366557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Chapters 21 &amp; 22 –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McKinley et al., Human Anatomy, 4e.</a:t>
            </a:r>
          </a:p>
          <a:p>
            <a:pPr algn="l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Histology: Identify elements in a prepared slide or photo of stained human blood.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Observe and identify the human heart and other major structures in the thoracic cavity of a human cadaver.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structures on models of a human heart.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Perform a dissection on a sheep heart.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A818-99D9-452B-86C9-46DB9C1A8FDC}" type="slidenum"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401" y="6413699"/>
            <a:ext cx="7250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Compilation: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Lisa Radmall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6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ck25731_2203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02" y="777240"/>
            <a:ext cx="4557251" cy="59299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Heart: The Pericardium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018" y="561617"/>
            <a:ext cx="3292299" cy="5981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Pericardium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Fibrous Pericardium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Tough, dense CT (similar to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mater)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Serous Pericardium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Secretes pericardial fluid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Parietal layer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Pericardial cavity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Visceral layer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picardium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Myocardium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iddle layer of heart wall, thick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Cardiac muscle tissue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Endocardium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Lines internal surface of heart.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Endothelium &amp; areolar CT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198" y="6350363"/>
            <a:ext cx="972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Fig. 22.3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6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ck25731_2203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02" y="777240"/>
            <a:ext cx="4557251" cy="59299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Heart: The Pericardium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018" y="561617"/>
            <a:ext cx="3754096" cy="6165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Pericardium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Fibrous Pericardium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Tough, dense CT (similar to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mater)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Attached to diaphragm and base of great vessels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Serous Pericardium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Parietal layer</a:t>
            </a:r>
          </a:p>
          <a:p>
            <a:pPr marL="1200150" lvl="2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Lines inner surface of fibrous pericardium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Pericardial cavity</a:t>
            </a:r>
          </a:p>
          <a:p>
            <a:pPr marL="1200150" lvl="2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Contains serous fluid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Visceral layer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Epicardium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00150" lvl="2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Covers surface of heart</a:t>
            </a:r>
          </a:p>
          <a:p>
            <a:pPr marL="1200150" lvl="2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Serous membrane &amp; areolar 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198" y="6350363"/>
            <a:ext cx="972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Fig. 22.3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0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Heart: Structures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mck25731_2206L cro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3" y="777240"/>
            <a:ext cx="7240657" cy="59718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2198" y="6350363"/>
            <a:ext cx="972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Fig. 22.6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22879" y="2129874"/>
            <a:ext cx="1008252" cy="16702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38654" y="2405969"/>
            <a:ext cx="1142345" cy="16702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46543" y="2745173"/>
            <a:ext cx="1355317" cy="174912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38655" y="3005490"/>
            <a:ext cx="1323766" cy="174912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38654" y="4307080"/>
            <a:ext cx="747953" cy="174912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38655" y="4851382"/>
            <a:ext cx="1568290" cy="174912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30767" y="5443014"/>
            <a:ext cx="882046" cy="1828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30767" y="5624448"/>
            <a:ext cx="1095018" cy="1828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614472" y="2185094"/>
            <a:ext cx="1304938" cy="198577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614471" y="2437524"/>
            <a:ext cx="1005200" cy="1828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614471" y="2697842"/>
            <a:ext cx="1249724" cy="19068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606584" y="3115928"/>
            <a:ext cx="681797" cy="174912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606582" y="3384134"/>
            <a:ext cx="1328603" cy="17491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614471" y="3668118"/>
            <a:ext cx="1486359" cy="1828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614471" y="3986866"/>
            <a:ext cx="1273387" cy="304437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598696" y="5032816"/>
            <a:ext cx="800115" cy="174912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7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ck25731_2205aL cro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56" y="777240"/>
            <a:ext cx="8004875" cy="576751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Heart: Structures-Anterior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198" y="6350363"/>
            <a:ext cx="108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Fig. 22.5a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0037" y="3778556"/>
            <a:ext cx="837249" cy="18532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52149" y="4969708"/>
            <a:ext cx="979231" cy="185319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648553" y="3060709"/>
            <a:ext cx="1286633" cy="169542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656442" y="5103811"/>
            <a:ext cx="876463" cy="16954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633689" y="1908999"/>
            <a:ext cx="812450" cy="339202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28629" y="4270587"/>
            <a:ext cx="1009648" cy="17491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669945" y="4412724"/>
            <a:ext cx="964095" cy="50965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641576" y="5679666"/>
            <a:ext cx="875554" cy="1828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820940" y="3832914"/>
            <a:ext cx="1009648" cy="17491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808111" y="3448084"/>
            <a:ext cx="1009648" cy="17491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51655" y="3424991"/>
            <a:ext cx="1332685" cy="18594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Heart: Structures-Posterior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018" y="771745"/>
            <a:ext cx="8415964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mck25731_2205bL cro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777240"/>
            <a:ext cx="8468127" cy="55468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198" y="6350363"/>
            <a:ext cx="109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Fig. 22.5b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9178" y="3888993"/>
            <a:ext cx="1238394" cy="354979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37628" y="3297387"/>
            <a:ext cx="1330166" cy="354979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33559" y="1873515"/>
            <a:ext cx="1152658" cy="217397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879948" y="5259350"/>
            <a:ext cx="1010676" cy="496755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2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Heart: Internal Structures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mck25731_2206L cro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3" y="777240"/>
            <a:ext cx="7240657" cy="59718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2198" y="6350363"/>
            <a:ext cx="972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Fig. 22.6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22878" y="3668118"/>
            <a:ext cx="1071355" cy="19068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17521" y="3883626"/>
            <a:ext cx="1071355" cy="19068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22879" y="3439354"/>
            <a:ext cx="805697" cy="1932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612555" y="4693613"/>
            <a:ext cx="1377846" cy="1932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38655" y="5040704"/>
            <a:ext cx="1144875" cy="18532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38655" y="5245803"/>
            <a:ext cx="1002893" cy="18532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612555" y="4409629"/>
            <a:ext cx="1204313" cy="1932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95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ck25731_2209L crop-arteri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828800"/>
            <a:ext cx="8406719" cy="470345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Coronary Circulation: Arterial Supply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018" y="771745"/>
            <a:ext cx="8415964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heart wall receives blood from the ascending aorta, and returns blood to the right atrium. It is considered part of systemic circulation.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198" y="6350363"/>
            <a:ext cx="972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Fig. 22.9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0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Coronary Circulation: Venous Return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198" y="6350363"/>
            <a:ext cx="972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Fig. 22.9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3" name="Picture 2" descr="mck25731_2209L crop-vein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46" y="1841893"/>
            <a:ext cx="6036840" cy="47939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4018" y="771745"/>
            <a:ext cx="8415964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heart wall receives blood from the ascending aorta, and returns blood to the right atrium. It is considered part of systemic circulation.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50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Coronary Circulation: </a:t>
            </a:r>
            <a:r>
              <a:rPr lang="en-US" sz="2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Plastinated</a:t>
            </a:r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Model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198" y="6350363"/>
            <a:ext cx="972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Fig. 22.9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3" descr="mck25731_2209L crop-polym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39" y="777239"/>
            <a:ext cx="4977723" cy="578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3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Image References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018" y="771745"/>
            <a:ext cx="8415964" cy="720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7&amp;8 -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://www.pathologystudent.com/?p=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4776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All others –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studyblue.com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quizlet.com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unless textbook reference noted.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50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Blood: Histology - Leukocytes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mck25731_ta2102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777240"/>
            <a:ext cx="8458200" cy="56159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198" y="6350363"/>
            <a:ext cx="1158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Table 21.2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9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Blood: Histology - Leukocytes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018" y="771745"/>
            <a:ext cx="8415964" cy="595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Neutrophils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Most numerous leukocytes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Segmented nucleus (not round as is typical)</a:t>
            </a:r>
          </a:p>
          <a:p>
            <a:pPr>
              <a:lnSpc>
                <a:spcPct val="150000"/>
              </a:lnSpc>
            </a:pP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Lymphocytes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Slightly smaller than neutrophils. Second most numerous leukocytes.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Chromatin in nucleus looks clumpy and smudgy.</a:t>
            </a:r>
          </a:p>
          <a:p>
            <a:pPr>
              <a:lnSpc>
                <a:spcPct val="150000"/>
              </a:lnSpc>
            </a:pP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Monocytes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Large cells with a lot of cytoplasm.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Large nucleus. Usually indented or horseshoe shaped.</a:t>
            </a:r>
          </a:p>
          <a:p>
            <a:pPr>
              <a:lnSpc>
                <a:spcPct val="150000"/>
              </a:lnSpc>
            </a:pPr>
            <a:r>
              <a:rPr lang="en-US" sz="1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Eosinocytes</a:t>
            </a:r>
            <a:endParaRPr lang="en-US" sz="1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Large cells. Granules visible in cytoplasm – pink or orange color.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Segmented nucleus, similar to neutrophils.</a:t>
            </a:r>
          </a:p>
          <a:p>
            <a:pPr>
              <a:lnSpc>
                <a:spcPct val="150000"/>
              </a:lnSpc>
            </a:pP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Basophils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Large, visible granules in cytoplasm – blue/purple in color.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Nucleus usually obscured by large granules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6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Blood: Histology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d-histolog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4" y="895954"/>
            <a:ext cx="7636962" cy="54527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95409" y="897938"/>
            <a:ext cx="1205944" cy="448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09054" y="845095"/>
            <a:ext cx="1592369" cy="448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44639" y="5948980"/>
            <a:ext cx="1553882" cy="448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63750" y="6000291"/>
            <a:ext cx="1553882" cy="448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07029" y="856391"/>
            <a:ext cx="1332686" cy="448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Blood: Histology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d-histolog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4" y="895954"/>
            <a:ext cx="7636962" cy="545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3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Blood: Histology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d-WBC histology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62" y="890419"/>
            <a:ext cx="8168087" cy="553429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3333619" y="1890369"/>
            <a:ext cx="404074" cy="144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005944" y="2135684"/>
            <a:ext cx="274193" cy="1731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916812" y="4011624"/>
            <a:ext cx="173175" cy="274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21674" y="1696443"/>
            <a:ext cx="338263" cy="2660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37695" y="1702776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795" y="2158212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1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61913" y="1350115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5427" y="446705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46970" y="4943260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7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64969" y="5130854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50708" y="4221746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1</a:t>
            </a:r>
            <a:endParaRPr lang="en-US" sz="2000" b="1" dirty="0">
              <a:latin typeface="Arial"/>
              <a:cs typeface="Arial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201639" y="5281490"/>
            <a:ext cx="323829" cy="2967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3694402" y="4357952"/>
            <a:ext cx="360779" cy="1875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3587038" y="2663274"/>
            <a:ext cx="612455" cy="7999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545843" y="3766308"/>
            <a:ext cx="865875" cy="3174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186807" y="3450606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5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4193150" y="3168334"/>
            <a:ext cx="173175" cy="274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4727106" y="3665296"/>
            <a:ext cx="424850" cy="1668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7388800" y="5065035"/>
            <a:ext cx="317487" cy="1875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910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Blood: Histology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d-WBC histology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62" y="890419"/>
            <a:ext cx="8168087" cy="553429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3333619" y="1890369"/>
            <a:ext cx="404074" cy="144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005944" y="2135684"/>
            <a:ext cx="274193" cy="1731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916812" y="4011624"/>
            <a:ext cx="173175" cy="274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388800" y="5065035"/>
            <a:ext cx="317487" cy="1875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21674" y="1696443"/>
            <a:ext cx="338263" cy="2660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694402" y="4357952"/>
            <a:ext cx="360779" cy="1875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201639" y="5281490"/>
            <a:ext cx="323829" cy="2967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16071" y="2187072"/>
            <a:ext cx="1353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Neutrophil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99094" y="1277964"/>
            <a:ext cx="136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Eosinophil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19983" y="4467064"/>
            <a:ext cx="1557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Lymphocyte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7330" y="4914397"/>
            <a:ext cx="1296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Monocyte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5685" y="5130854"/>
            <a:ext cx="1168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Basophil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50708" y="4221746"/>
            <a:ext cx="1353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Neutrophil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66556" y="1688345"/>
            <a:ext cx="104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Platelet</a:t>
            </a:r>
            <a:endParaRPr lang="en-US" sz="2000" dirty="0">
              <a:latin typeface="Arial"/>
              <a:cs typeface="Arial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3587038" y="2663274"/>
            <a:ext cx="612455" cy="7999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719018" y="3824029"/>
            <a:ext cx="692700" cy="2597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494114" y="3364030"/>
            <a:ext cx="1481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Erythrocyte</a:t>
            </a:r>
          </a:p>
          <a:p>
            <a:pPr algn="ctr"/>
            <a:r>
              <a:rPr lang="en-US" sz="2000" dirty="0" smtClean="0">
                <a:latin typeface="Arial"/>
                <a:cs typeface="Arial"/>
              </a:rPr>
              <a:t>(RBC)</a:t>
            </a:r>
            <a:endParaRPr lang="en-US" sz="2000" dirty="0">
              <a:latin typeface="Arial"/>
              <a:cs typeface="Arial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193150" y="3168334"/>
            <a:ext cx="173175" cy="274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727106" y="3665296"/>
            <a:ext cx="424850" cy="1668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92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Blood Flow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2198" y="6350363"/>
            <a:ext cx="972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Fig. </a:t>
            </a:r>
            <a:r>
              <a:rPr lang="en-US" dirty="0" smtClean="0">
                <a:solidFill>
                  <a:schemeClr val="accent6"/>
                </a:solidFill>
              </a:rPr>
              <a:t>22.1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3" name="Picture 2" descr="mck25731_2201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49" y="665442"/>
            <a:ext cx="6099617" cy="615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1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Heart: Position within Thoracic Cavity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mck25731_2202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81" y="777240"/>
            <a:ext cx="7163239" cy="580020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600036" y="4933649"/>
            <a:ext cx="539092" cy="25581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97105" y="5826097"/>
            <a:ext cx="539092" cy="25581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597103" y="3819009"/>
            <a:ext cx="596847" cy="1524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340144" y="1084312"/>
            <a:ext cx="380829" cy="13996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309802" y="5469777"/>
            <a:ext cx="642532" cy="25581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77675" y="2558188"/>
            <a:ext cx="508749" cy="12791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90934" y="913646"/>
            <a:ext cx="1223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Esophagus </a:t>
            </a:r>
          </a:p>
          <a:p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(posterior to trachea)</a:t>
            </a:r>
            <a:endParaRPr 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4" name="Straight Connector 13"/>
          <p:cNvCxnSpPr>
            <a:stCxn id="12" idx="1"/>
          </p:cNvCxnSpPr>
          <p:nvPr/>
        </p:nvCxnSpPr>
        <p:spPr>
          <a:xfrm flipH="1">
            <a:off x="6313769" y="1082923"/>
            <a:ext cx="877165" cy="430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062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4636</TotalTime>
  <Words>541</Words>
  <Application>Microsoft Macintosh PowerPoint</Application>
  <PresentationFormat>On-screen Show (4:3)</PresentationFormat>
  <Paragraphs>143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Activity #9: Blood and Heart</vt:lpstr>
      <vt:lpstr>Blood: Histology - Leukocytes</vt:lpstr>
      <vt:lpstr>Blood: Histology - Leukocytes</vt:lpstr>
      <vt:lpstr>Blood: Histology</vt:lpstr>
      <vt:lpstr>Blood: Histology</vt:lpstr>
      <vt:lpstr>Blood: Histology</vt:lpstr>
      <vt:lpstr>Blood: Histology</vt:lpstr>
      <vt:lpstr>Blood Flow</vt:lpstr>
      <vt:lpstr>Heart: Position within Thoracic Cavity</vt:lpstr>
      <vt:lpstr>Heart: The Pericardium</vt:lpstr>
      <vt:lpstr>Heart: The Pericardium</vt:lpstr>
      <vt:lpstr>Heart: Structures</vt:lpstr>
      <vt:lpstr>Heart: Structures-Anterior</vt:lpstr>
      <vt:lpstr>Heart: Structures-Posterior</vt:lpstr>
      <vt:lpstr>Heart: Internal Structures</vt:lpstr>
      <vt:lpstr>Coronary Circulation: Arterial Supply</vt:lpstr>
      <vt:lpstr>Coronary Circulation: Venous Return</vt:lpstr>
      <vt:lpstr>Coronary Circulation: Plastinated Model</vt:lpstr>
      <vt:lpstr>Image 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#: Activity Title</dc:title>
  <dc:creator>Mohammad Reza N.T</dc:creator>
  <cp:lastModifiedBy>Melaney  Birdsong Farr</cp:lastModifiedBy>
  <cp:revision>60</cp:revision>
  <dcterms:created xsi:type="dcterms:W3CDTF">2015-12-11T14:12:27Z</dcterms:created>
  <dcterms:modified xsi:type="dcterms:W3CDTF">2016-03-27T13:52:39Z</dcterms:modified>
</cp:coreProperties>
</file>